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dsbmcc_assets/exterior_disas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9320" y="0"/>
            <a:ext cx="619963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20624"/>
            <a:ext cx="432054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3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2430" dirty="0"/>
          </a:p>
        </p:txBody>
      </p:sp>
      <p:sp>
        <p:nvSpPr>
          <p:cNvPr id="4" name="Text 1"/>
          <p:cNvSpPr/>
          <p:nvPr/>
        </p:nvSpPr>
        <p:spPr>
          <a:xfrm>
            <a:off x="980694" y="426568"/>
            <a:ext cx="2098548" cy="2221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90" b="1" dirty="0">
                <a:solidFill>
                  <a:srgbClr val="FFFFFF"/>
                </a:solidFill>
              </a:rPr>
              <a:t>ADSBMCC</a:t>
            </a:r>
            <a:endParaRPr lang="en-US" sz="1890" dirty="0"/>
          </a:p>
        </p:txBody>
      </p:sp>
      <p:sp>
        <p:nvSpPr>
          <p:cNvPr id="5" name="Text 2"/>
          <p:cNvSpPr/>
          <p:nvPr/>
        </p:nvSpPr>
        <p:spPr>
          <a:xfrm>
            <a:off x="980694" y="1006754"/>
            <a:ext cx="3086100" cy="2221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3" dirty="0">
                <a:solidFill>
                  <a:srgbClr val="D7E3F8"/>
                </a:solidFill>
              </a:rPr>
              <a:t>ADS-B MOBILE COMMAND CENTER</a:t>
            </a:r>
            <a:endParaRPr lang="en-US" sz="743" dirty="0"/>
          </a:p>
        </p:txBody>
      </p:sp>
      <p:sp>
        <p:nvSpPr>
          <p:cNvPr id="6" name="Text 3"/>
          <p:cNvSpPr/>
          <p:nvPr/>
        </p:nvSpPr>
        <p:spPr>
          <a:xfrm>
            <a:off x="566928" y="18288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</a:rPr>
              <a:t>ADSBMCC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603504" y="24871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9F3FF"/>
                </a:solidFill>
              </a:rPr>
              <a:t>ADS-B Mobile Command Center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03504" y="2999232"/>
            <a:ext cx="5029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Self-sustaining airspace surveillance for disaster response, remote operations, and temporary coverage pockets.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03504" y="4069080"/>
            <a:ext cx="1325880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4137660"/>
            <a:ext cx="11064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HYBRID POWER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2057400" y="4069080"/>
            <a:ext cx="1508760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167128" y="4137660"/>
            <a:ext cx="128930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RETRACTABLE MAST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3703320" y="4069080"/>
            <a:ext cx="1353312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813048" y="4137660"/>
            <a:ext cx="113385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ONE-PERSON KIT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640080" y="618134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3F8"/>
                </a:solidFill>
              </a:rPr>
              <a:t>Investor concept deck • adsbmcc.com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Regulatory and operational guardrails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The winning strategy is to sell capability without overstating ATC authority.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868680" y="1572768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1508760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01820"/>
                </a:solidFill>
              </a:rPr>
              <a:t>Market as situational awareness, emergency support, testing, redundancy, and temporary surveillance support.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68680" y="1874520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1810512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01820"/>
                </a:solidFill>
              </a:rPr>
              <a:t>Do not represent the service as certified ATC separation unless formally approved by the relevant civil aviation authority.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68680" y="2176272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97280" y="2112264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01820"/>
                </a:solidFill>
              </a:rPr>
              <a:t>Build toward ED-129C alignment for the 1090 MHz ES ground-system layer and document acceptance criteria early.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68680" y="2478024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2414016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01820"/>
                </a:solidFill>
              </a:rPr>
              <a:t>Engineer for auditability: GPS-disciplined time, system health logs, data quality checks, cybersecurity, and deployment records.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68680" y="2779776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2715768"/>
            <a:ext cx="10607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01820"/>
                </a:solidFill>
              </a:rPr>
              <a:t>Coordinate spectrum, airport operations, safety, data sharing, insurance, privacy, and public-sector procurement requirements before live client service.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68680" y="4983480"/>
            <a:ext cx="10241280" cy="18288"/>
          </a:xfrm>
          <a:prstGeom prst="rect">
            <a:avLst/>
          </a:prstGeom>
          <a:solidFill>
            <a:srgbClr val="D9E2F2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8680" y="5257800"/>
            <a:ext cx="10149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Source basis: FAA ADS-B program materials; EUROCAE ED-129C / ED-129C consultation scope; ICAO ADS-B workshop standards overview; EUROCONTROL ASTERIX CAT021 references.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dsbmcc_assets/van_brochu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103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84632"/>
            <a:ext cx="40005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5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994410" y="491490"/>
            <a:ext cx="19431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</a:rPr>
              <a:t>ADSBMCC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94410" y="1028700"/>
            <a:ext cx="28575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8" dirty="0">
                <a:solidFill>
                  <a:srgbClr val="D7E3F8"/>
                </a:solidFill>
              </a:rPr>
              <a:t>ADS-B MOBILE COMMAND CENTER</a:t>
            </a:r>
            <a:endParaRPr lang="en-US" sz="688" dirty="0"/>
          </a:p>
        </p:txBody>
      </p:sp>
      <p:sp>
        <p:nvSpPr>
          <p:cNvPr id="6" name="Text 3"/>
          <p:cNvSpPr/>
          <p:nvPr/>
        </p:nvSpPr>
        <p:spPr>
          <a:xfrm>
            <a:off x="640080" y="2148840"/>
            <a:ext cx="5074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Build the first field-proven mobile ADS-B command center brand.</a:t>
            </a:r>
            <a:endParaRPr lang="en-US" sz="3100" dirty="0"/>
          </a:p>
        </p:txBody>
      </p:sp>
      <p:sp>
        <p:nvSpPr>
          <p:cNvPr id="7" name="Text 4"/>
          <p:cNvSpPr/>
          <p:nvPr/>
        </p:nvSpPr>
        <p:spPr>
          <a:xfrm>
            <a:off x="685800" y="3703320"/>
            <a:ext cx="4983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F3FF"/>
                </a:solidFill>
              </a:rPr>
              <a:t>ADSBMCC turns airspace surveillance into a deployable service: van, case, data, power, and operations under one brand.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13232" y="4681728"/>
            <a:ext cx="1115568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4750308"/>
            <a:ext cx="89611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PROTOTYPE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1938528" y="4681728"/>
            <a:ext cx="1572768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48256" y="4750308"/>
            <a:ext cx="135331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PILOT DEPLOYMENTS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675888" y="4681728"/>
            <a:ext cx="1078992" cy="292608"/>
          </a:xfrm>
          <a:prstGeom prst="roundRect">
            <a:avLst>
              <a:gd name="adj" fmla="val 25000"/>
            </a:avLst>
          </a:prstGeom>
          <a:solidFill>
            <a:srgbClr val="1677FF">
              <a:alpha val="90000"/>
            </a:srgbClr>
          </a:solidFill>
          <a:ln w="12700">
            <a:solidFill>
              <a:srgbClr val="1677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85616" y="4750308"/>
            <a:ext cx="85953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FLEET SCALE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713232" y="6080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adsbmcc.com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The surveillance gap appears when infrastructure is stressed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Airspace awareness can degrade after hurricanes, wildfires, earthquakes, temporary airport outages, or remote field operations.</a:t>
            </a:r>
            <a:endParaRPr lang="en-US" sz="1150" dirty="0"/>
          </a:p>
        </p:txBody>
      </p:sp>
      <p:pic>
        <p:nvPicPr>
          <p:cNvPr id="8" name="Image 0" descr="/mnt/data/adsbmcc_assets/exterior_disaster.png">    </p:cNvPr>
          <p:cNvPicPr>
            <a:picLocks noChangeAspect="1"/>
          </p:cNvPicPr>
          <p:nvPr/>
        </p:nvPicPr>
        <p:blipFill>
          <a:blip r:embed="rId1"/>
          <a:srcRect l="755" r="755" t="0" b="0"/>
          <a:stretch/>
        </p:blipFill>
        <p:spPr>
          <a:xfrm>
            <a:off x="7086600" y="640080"/>
            <a:ext cx="4480560" cy="25603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94360" y="1874520"/>
            <a:ext cx="3429000" cy="1051560"/>
          </a:xfrm>
          <a:prstGeom prst="roundRect">
            <a:avLst>
              <a:gd name="adj" fmla="val 695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203911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01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097280" y="2011680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Line-of-sight problem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304288"/>
            <a:ext cx="27432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ADS-B and radar-like surveillance are constrained by terrain, obstruction, antenna height, and operational power/connectivity. A mobile tower changes the geometry quickly.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94360" y="3127248"/>
            <a:ext cx="3429000" cy="1051560"/>
          </a:xfrm>
          <a:prstGeom prst="roundRect">
            <a:avLst>
              <a:gd name="adj" fmla="val 695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58952" y="3291840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02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3264408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Temporary “coverage pocket”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097280" y="3557016"/>
            <a:ext cx="27432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A van or case can create a localized cone of reception around an incident command post, airport ramp, coastline, island, valley, or wildfire staging base.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594360" y="4379976"/>
            <a:ext cx="3429000" cy="1051560"/>
          </a:xfrm>
          <a:prstGeom prst="roundRect">
            <a:avLst>
              <a:gd name="adj" fmla="val 695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544568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03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097280" y="4517136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Continuity &amp; redundancy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097280" y="4809744"/>
            <a:ext cx="27432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Shore power, solar, battery, generator/hybrid fuel, cellular, satellite, and direct fiber/Ethernet support a layered field architecture.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7086600" y="3520440"/>
            <a:ext cx="4389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</a:rPr>
              <a:t>Use case: mobile, provisional surveillance support — not a substitute for certified ATC separation service unless integrated, approved, and accepted by the responsible aviation authority.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7086600" y="464515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&lt;15 min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7086600" y="505663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Deployable coverage concept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8732520" y="464515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4+</a:t>
            </a:r>
            <a:endParaRPr lang="en-US" sz="2200" dirty="0"/>
          </a:p>
        </p:txBody>
      </p:sp>
      <p:sp>
        <p:nvSpPr>
          <p:cNvPr id="25" name="Text 22"/>
          <p:cNvSpPr/>
          <p:nvPr/>
        </p:nvSpPr>
        <p:spPr>
          <a:xfrm>
            <a:off x="8732520" y="5056632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Power modes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10195560" y="46451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1–4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10195560" y="5056632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Operator options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The product: a van + portable case system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ADSBMCC packages certified-grade architecture, field power, and deployment workflows into two marketable configurations.</a:t>
            </a:r>
            <a:endParaRPr lang="en-US" sz="1150" dirty="0"/>
          </a:p>
        </p:txBody>
      </p:sp>
      <p:pic>
        <p:nvPicPr>
          <p:cNvPr id="8" name="Image 0" descr="/mnt/data/adsbmcc_assets/cutaway.png">    </p:cNvPr>
          <p:cNvPicPr>
            <a:picLocks noChangeAspect="1"/>
          </p:cNvPicPr>
          <p:nvPr/>
        </p:nvPicPr>
        <p:blipFill>
          <a:blip r:embed="rId1"/>
          <a:srcRect l="755" r="755" t="0" b="0"/>
          <a:stretch/>
        </p:blipFill>
        <p:spPr>
          <a:xfrm>
            <a:off x="502920" y="1572768"/>
            <a:ext cx="6400800" cy="3657600"/>
          </a:xfrm>
          <a:prstGeom prst="rect">
            <a:avLst/>
          </a:prstGeom>
        </p:spPr>
      </p:pic>
      <p:pic>
        <p:nvPicPr>
          <p:cNvPr id="9" name="Image 1" descr="/mnt/data/adsbmcc_assets/pelican_kit.png">    </p:cNvPr>
          <p:cNvPicPr>
            <a:picLocks noChangeAspect="1"/>
          </p:cNvPicPr>
          <p:nvPr/>
        </p:nvPicPr>
        <p:blipFill>
          <a:blip r:embed="rId2"/>
          <a:srcRect l="0" r="0" t="952" b="952"/>
          <a:stretch/>
        </p:blipFill>
        <p:spPr>
          <a:xfrm>
            <a:off x="7269480" y="1572768"/>
            <a:ext cx="4389120" cy="242316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85800" y="5486400"/>
            <a:ext cx="5257800" cy="685800"/>
          </a:xfrm>
          <a:prstGeom prst="roundRect">
            <a:avLst>
              <a:gd name="adj" fmla="val 1066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50392" y="565099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A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1188720" y="5623560"/>
            <a:ext cx="4572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Van platform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188720" y="5916168"/>
            <a:ext cx="45720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Sprinter-class high-roof mobile command center with sleep/rest zone, command desk, radios, network rack, solar, battery, shore power, mast, and hardened cable bulkhead.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7040880" y="5120640"/>
            <a:ext cx="4297680" cy="960120"/>
          </a:xfrm>
          <a:prstGeom prst="roundRect">
            <a:avLst>
              <a:gd name="adj" fmla="val 7619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205472" y="528523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B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7543800" y="5257800"/>
            <a:ext cx="36118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Pelican-case rapid kit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543800" y="5550408"/>
            <a:ext cx="36118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One-person roll-in node with ADS-B receiver, embedded compute, lithium battery, tripod mast, foldable solar, cellular/satellite backhaul, and quick-connect building handoff.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19" name="Text 15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Reference architecture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A modular stack designed for standards alignment, rapid staging, and integration with incident command or airport operations.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85800" y="1828800"/>
            <a:ext cx="1645920" cy="685800"/>
          </a:xfrm>
          <a:prstGeom prst="chevron">
            <a:avLst/>
          </a:prstGeom>
          <a:solidFill>
            <a:srgbClr val="DCEAFF"/>
          </a:solidFill>
          <a:ln w="12700">
            <a:solidFill>
              <a:srgbClr val="DCEA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193852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RF Capture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1090ES / optional UAT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377440" y="1828800"/>
            <a:ext cx="1645920" cy="685800"/>
          </a:xfrm>
          <a:prstGeom prst="chevron">
            <a:avLst/>
          </a:prstGeom>
          <a:solidFill>
            <a:srgbClr val="C9DEFF"/>
          </a:solidFill>
          <a:ln w="12700">
            <a:solidFill>
              <a:srgbClr val="C9DE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78608" y="1938528"/>
            <a:ext cx="1051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Receiver +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Timing Source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069080" y="1828800"/>
            <a:ext cx="1645920" cy="685800"/>
          </a:xfrm>
          <a:prstGeom prst="chevron">
            <a:avLst/>
          </a:prstGeom>
          <a:solidFill>
            <a:srgbClr val="AED0FF"/>
          </a:solidFill>
          <a:ln w="12700">
            <a:solidFill>
              <a:srgbClr val="AED0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24528" y="1938528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Track Processor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ASTERIX CAT021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760720" y="1828800"/>
            <a:ext cx="1645920" cy="685800"/>
          </a:xfrm>
          <a:prstGeom prst="chevron">
            <a:avLst/>
          </a:prstGeom>
          <a:solidFill>
            <a:srgbClr val="8DBBFF"/>
          </a:solidFill>
          <a:ln w="12700">
            <a:solidFill>
              <a:srgbClr val="8DBB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52744" y="1938528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Display + Alerts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1B3764"/>
                </a:solidFill>
              </a:rPr>
              <a:t>Ops Console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452360" y="1828800"/>
            <a:ext cx="1645920" cy="685800"/>
          </a:xfrm>
          <a:prstGeom prst="chevron">
            <a:avLst/>
          </a:prstGeom>
          <a:solidFill>
            <a:srgbClr val="5E9DFF"/>
          </a:solidFill>
          <a:ln w="12700">
            <a:solidFill>
              <a:srgbClr val="5E9D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62672" y="1938528"/>
            <a:ext cx="1051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Backhaul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LTE / Sat / Fiber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9144000" y="1828800"/>
            <a:ext cx="1645920" cy="685800"/>
          </a:xfrm>
          <a:prstGeom prst="chevron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326880" y="193852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Client Feed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API / Ops Room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777240" y="3154680"/>
            <a:ext cx="5029200" cy="1188720"/>
          </a:xfrm>
          <a:prstGeom prst="roundRect">
            <a:avLst>
              <a:gd name="adj" fmla="val 6154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41832" y="331927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✓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280160" y="3291840"/>
            <a:ext cx="4343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Standards posture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280160" y="3584448"/>
            <a:ext cx="4343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ED-129C defines minimum technical specification for 1090 MHz Extended Squitter ADS-B surveillance systems. Position the company as “ED-129C-aligned by design” until formal certification, acceptance testing, and authority approvals are complete.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263640" y="3154680"/>
            <a:ext cx="5029200" cy="1188720"/>
          </a:xfrm>
          <a:prstGeom prst="roundRect">
            <a:avLst>
              <a:gd name="adj" fmla="val 6154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28232" y="331927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🔒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766560" y="3291840"/>
            <a:ext cx="4343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Security posture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766560" y="3584448"/>
            <a:ext cx="4343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Encrypt backhaul, log chain of custody, segment admin access, maintain tamper-evident kit seals, and generate deployment reports with health, uptime, GPS time quality, and data availability.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777240" y="4709160"/>
            <a:ext cx="10515600" cy="777240"/>
          </a:xfrm>
          <a:prstGeom prst="roundRect">
            <a:avLst>
              <a:gd name="adj" fmla="val 9412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41832" y="48737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↔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280160" y="4846320"/>
            <a:ext cx="98298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Field integration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280160" y="5138928"/>
            <a:ext cx="9829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Offer RJ45/fiber handoff, PoE options, VPN endpoint, local display wall, downloadable aircraft movement archive, and direct cable from van to building command post.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Exterior platform concept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Two livery paths: high-visibility disaster-response white, or stealth/professional black for airport, defense, and infrastructure customers.</a:t>
            </a:r>
            <a:endParaRPr lang="en-US" sz="1150" dirty="0"/>
          </a:p>
        </p:txBody>
      </p:sp>
      <p:pic>
        <p:nvPicPr>
          <p:cNvPr id="8" name="Image 0" descr="/mnt/data/adsbmcc_assets/exterior_disaster.png">    </p:cNvPr>
          <p:cNvPicPr>
            <a:picLocks noChangeAspect="1"/>
          </p:cNvPicPr>
          <p:nvPr/>
        </p:nvPicPr>
        <p:blipFill>
          <a:blip r:embed="rId1"/>
          <a:srcRect l="0" r="0" t="309" b="309"/>
          <a:stretch/>
        </p:blipFill>
        <p:spPr>
          <a:xfrm>
            <a:off x="685800" y="1600200"/>
            <a:ext cx="5394960" cy="3017520"/>
          </a:xfrm>
          <a:prstGeom prst="rect">
            <a:avLst/>
          </a:prstGeom>
        </p:spPr>
      </p:pic>
      <p:pic>
        <p:nvPicPr>
          <p:cNvPr id="9" name="Image 1" descr="/mnt/data/adsbmcc_assets/van_brochure.png">    </p:cNvPr>
          <p:cNvPicPr>
            <a:picLocks noChangeAspect="1"/>
          </p:cNvPicPr>
          <p:nvPr/>
        </p:nvPicPr>
        <p:blipFill>
          <a:blip r:embed="rId2"/>
          <a:srcRect l="0" r="0" t="6195" b="6195"/>
          <a:stretch/>
        </p:blipFill>
        <p:spPr>
          <a:xfrm>
            <a:off x="6355080" y="1600200"/>
            <a:ext cx="5166360" cy="30175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868680" y="5047488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097280" y="49834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Solar roof array with MPPT charging</a:t>
            </a:r>
            <a:endParaRPr lang="en-US" sz="820" dirty="0"/>
          </a:p>
        </p:txBody>
      </p:sp>
      <p:sp>
        <p:nvSpPr>
          <p:cNvPr id="12" name="Shape 8"/>
          <p:cNvSpPr/>
          <p:nvPr/>
        </p:nvSpPr>
        <p:spPr>
          <a:xfrm>
            <a:off x="868680" y="5349240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097280" y="528523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Retractable mast for better radio horizon</a:t>
            </a:r>
            <a:endParaRPr lang="en-US" sz="820" dirty="0"/>
          </a:p>
        </p:txBody>
      </p:sp>
      <p:sp>
        <p:nvSpPr>
          <p:cNvPr id="14" name="Shape 10"/>
          <p:cNvSpPr/>
          <p:nvPr/>
        </p:nvSpPr>
        <p:spPr>
          <a:xfrm>
            <a:off x="868680" y="5650992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1097280" y="5586984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Satellite/cellular/LTE/5G backhaul options</a:t>
            </a:r>
            <a:endParaRPr lang="en-US" sz="820" dirty="0"/>
          </a:p>
        </p:txBody>
      </p:sp>
      <p:sp>
        <p:nvSpPr>
          <p:cNvPr id="16" name="Shape 12"/>
          <p:cNvSpPr/>
          <p:nvPr/>
        </p:nvSpPr>
        <p:spPr>
          <a:xfrm>
            <a:off x="868680" y="5952744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1097280" y="588873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Shore power + building data bulkhead</a:t>
            </a:r>
            <a:endParaRPr lang="en-US" sz="820" dirty="0"/>
          </a:p>
        </p:txBody>
      </p:sp>
      <p:sp>
        <p:nvSpPr>
          <p:cNvPr id="18" name="Shape 14"/>
          <p:cNvSpPr/>
          <p:nvPr/>
        </p:nvSpPr>
        <p:spPr>
          <a:xfrm>
            <a:off x="868680" y="6254496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1097280" y="619048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Hybrid/gas/diesel resiliency for disaster deployments</a:t>
            </a:r>
            <a:endParaRPr lang="en-US" sz="820" dirty="0"/>
          </a:p>
        </p:txBody>
      </p:sp>
      <p:sp>
        <p:nvSpPr>
          <p:cNvPr id="20" name="Shape 16"/>
          <p:cNvSpPr/>
          <p:nvPr/>
        </p:nvSpPr>
        <p:spPr>
          <a:xfrm>
            <a:off x="6492240" y="5047488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720840" y="4983480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Blackout command-livery option</a:t>
            </a:r>
            <a:endParaRPr lang="en-US" sz="820" dirty="0"/>
          </a:p>
        </p:txBody>
      </p:sp>
      <p:sp>
        <p:nvSpPr>
          <p:cNvPr id="22" name="Shape 18"/>
          <p:cNvSpPr/>
          <p:nvPr/>
        </p:nvSpPr>
        <p:spPr>
          <a:xfrm>
            <a:off x="6492240" y="5349240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6720840" y="5285232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Integrated sleep/rest dorm zone</a:t>
            </a:r>
            <a:endParaRPr lang="en-US" sz="820" dirty="0"/>
          </a:p>
        </p:txBody>
      </p:sp>
      <p:sp>
        <p:nvSpPr>
          <p:cNvPr id="24" name="Shape 20"/>
          <p:cNvSpPr/>
          <p:nvPr/>
        </p:nvSpPr>
        <p:spPr>
          <a:xfrm>
            <a:off x="6492240" y="5650992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6720840" y="5586984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Ruggedized equipment rack</a:t>
            </a:r>
            <a:endParaRPr lang="en-US" sz="820" dirty="0"/>
          </a:p>
        </p:txBody>
      </p:sp>
      <p:sp>
        <p:nvSpPr>
          <p:cNvPr id="26" name="Shape 22"/>
          <p:cNvSpPr/>
          <p:nvPr/>
        </p:nvSpPr>
        <p:spPr>
          <a:xfrm>
            <a:off x="6492240" y="5952744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6720840" y="5888736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Onboard display wall and operator stations</a:t>
            </a:r>
            <a:endParaRPr lang="en-US" sz="820" dirty="0"/>
          </a:p>
        </p:txBody>
      </p:sp>
      <p:sp>
        <p:nvSpPr>
          <p:cNvPr id="28" name="Shape 24"/>
          <p:cNvSpPr/>
          <p:nvPr/>
        </p:nvSpPr>
        <p:spPr>
          <a:xfrm>
            <a:off x="6492240" y="6254496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6720840" y="619048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01820"/>
                </a:solidFill>
              </a:rPr>
              <a:t>Brandable as service fleet or agency asset</a:t>
            </a:r>
            <a:endParaRPr lang="en-US" sz="820" dirty="0"/>
          </a:p>
        </p:txBody>
      </p:sp>
      <p:sp>
        <p:nvSpPr>
          <p:cNvPr id="30" name="Text 26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31" name="Text 27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One-person deployable kit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A Pelican-style package expands the market: airport temporary events, remote sites, damaged towers, island response, or subcontracted surveillance support.</a:t>
            </a:r>
            <a:endParaRPr lang="en-US" sz="1150" dirty="0"/>
          </a:p>
        </p:txBody>
      </p:sp>
      <p:pic>
        <p:nvPicPr>
          <p:cNvPr id="8" name="Image 0" descr="/mnt/data/adsbmcc_assets/pelican_kit.png">    </p:cNvPr>
          <p:cNvPicPr>
            <a:picLocks noChangeAspect="1"/>
          </p:cNvPicPr>
          <p:nvPr/>
        </p:nvPicPr>
        <p:blipFill>
          <a:blip r:embed="rId1"/>
          <a:srcRect l="9529" r="9529" t="0" b="0"/>
          <a:stretch/>
        </p:blipFill>
        <p:spPr>
          <a:xfrm>
            <a:off x="685800" y="1600200"/>
            <a:ext cx="5852160" cy="406908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903720" y="1554480"/>
            <a:ext cx="4526280" cy="960120"/>
          </a:xfrm>
          <a:prstGeom prst="roundRect">
            <a:avLst>
              <a:gd name="adj" fmla="val 7619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068312" y="171907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1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406640" y="1691640"/>
            <a:ext cx="3840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What rolls in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7406640" y="1984248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Rugged case, receiver/compute, lithium battery, solar controller, folding panels, tripod mast, antenna, cables, tablet display, and optional Starlink/cellular router.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903720" y="2743200"/>
            <a:ext cx="4526280" cy="1051560"/>
          </a:xfrm>
          <a:prstGeom prst="roundRect">
            <a:avLst>
              <a:gd name="adj" fmla="val 695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068312" y="290779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06640" y="2880360"/>
            <a:ext cx="3840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How it deploys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7406640" y="3172968"/>
            <a:ext cx="3840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Set tripod, connect antenna, point panels, power case, verify GNSS/time, start local display, establish VPN/backhaul, hand off feed or export local track archive.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6903720" y="4023360"/>
            <a:ext cx="4526280" cy="1051560"/>
          </a:xfrm>
          <a:prstGeom prst="roundRect">
            <a:avLst>
              <a:gd name="adj" fmla="val 695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41879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3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7406640" y="4160520"/>
            <a:ext cx="3840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Why it sells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7406640" y="4453128"/>
            <a:ext cx="38404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Lower cost entry point, faster purchase cycle, rental-friendly, scalable fleet model, and usable as a redundancy node even when the van is not on-site.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Business model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Start as premium service + equipment rental, then expand into productized kits, fleet subscriptions, and recurring monitoring.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77240" y="1508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1832" y="16733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280160" y="1645920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Deployment services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280160" y="1938528"/>
            <a:ext cx="27432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Day-rate or weekly incident support: operator, mobile van, kit, setup, reporting, and local command-post integration.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434840" y="1508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99432" y="16733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R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937760" y="1645920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Rental / lease fleet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937760" y="1938528"/>
            <a:ext cx="27432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Van, mast trailer, and Pelican-case options for airports, emergency managers, utilities, remote construction, and government contractors.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8092440" y="1508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57032" y="16733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D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595360" y="1645920"/>
            <a:ext cx="2743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Data &amp; support subscription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595360" y="1938528"/>
            <a:ext cx="27432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Hosted dashboards, retention, alerting, uptime reporting, device management, software updates, and secure client data feeds.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960120" y="34290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45–65%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960120" y="384048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Target gross margin after build scale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886200" y="342900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3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3886200" y="384048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Initial SKUs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669280" y="342900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669280" y="384048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Recurring revenue paths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406640" y="34290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77FF"/>
                </a:solidFill>
              </a:rPr>
              <a:t>US / Caribbean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7406640" y="384048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Service geography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868680" y="4956048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97280" y="4892040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Phase 1: prototype van + rapid kit + demo deployments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68680" y="5257800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97280" y="5193792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Phase 2: formal system testing, SOPs, authority engagement, insurance, and procurement pathways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68680" y="5559552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97280" y="5495544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Phase 3: contract vehicles, managed fleet, and standardized regional partner nodes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Go-to-market wedge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Lead with disaster continuity and remote airspace awareness, then land aviation, infrastructure, and defense-adjacent accounts.</a:t>
            </a:r>
            <a:endParaRPr lang="en-US" sz="1150" dirty="0"/>
          </a:p>
        </p:txBody>
      </p:sp>
      <p:pic>
        <p:nvPicPr>
          <p:cNvPr id="8" name="Image 0" descr="/mnt/data/adsbmcc_assets/exterior_disaster.png">    </p:cNvPr>
          <p:cNvPicPr>
            <a:picLocks noChangeAspect="1"/>
          </p:cNvPicPr>
          <p:nvPr/>
        </p:nvPicPr>
        <p:blipFill>
          <a:blip r:embed="rId1"/>
          <a:srcRect l="4440" r="4440" t="0" b="0"/>
          <a:stretch/>
        </p:blipFill>
        <p:spPr>
          <a:xfrm>
            <a:off x="6675120" y="1463040"/>
            <a:ext cx="4663440" cy="288036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22960" y="1664208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1600200"/>
            <a:ext cx="5257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Airports with temporary tower, ramp, event, or outage needs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822960" y="1965960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51560" y="1901952"/>
            <a:ext cx="5257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State/local emergency management and incident command teams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22960" y="2267712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03704"/>
            <a:ext cx="5257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Wildfire, hurricane, flood, and island-response contractors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22960" y="2569464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51560" y="2505456"/>
            <a:ext cx="5257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Energy, mining, border, port, and remote infrastructure operators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22960" y="2871216"/>
            <a:ext cx="118872" cy="118872"/>
          </a:xfrm>
          <a:prstGeom prst="ellipse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51560" y="2807208"/>
            <a:ext cx="5257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01820"/>
                </a:solidFill>
              </a:rPr>
              <a:t>Aviation schools, airshows, and search-and-rescue organizations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68680" y="4709160"/>
            <a:ext cx="4937760" cy="1097280"/>
          </a:xfrm>
          <a:prstGeom prst="roundRect">
            <a:avLst>
              <a:gd name="adj" fmla="val 666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33272" y="48737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→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371600" y="4846320"/>
            <a:ext cx="42519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Sales motion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1371600" y="5138928"/>
            <a:ext cx="4251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Demonstration-first: show live aircraft track capture, coverage map, setup time, power autonomy, direct handoff, and after-action report.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629400" y="4709160"/>
            <a:ext cx="4480560" cy="1097280"/>
          </a:xfrm>
          <a:prstGeom prst="roundRect">
            <a:avLst>
              <a:gd name="adj" fmla="val 6667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793992" y="48737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$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7132320" y="4846320"/>
            <a:ext cx="3794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Procurement packaging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7132320" y="5138928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Offer “managed deployment,” “agency-owned kit,” and “standby subscription” so clients can buy service before hardware.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77FF"/>
          </a:solidFill>
          <a:ln w="12700">
            <a:solidFill>
              <a:srgbClr val="1677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301752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77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✈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764"/>
                </a:solidFill>
              </a:rPr>
              <a:t>ADSBMCC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74066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" dirty="0">
                <a:solidFill>
                  <a:srgbClr val="667085"/>
                </a:solidFill>
              </a:rPr>
              <a:t>ADS-B MOBILE COMMAND CENTER</a:t>
            </a:r>
            <a:endParaRPr lang="en-US" sz="550" dirty="0"/>
          </a:p>
        </p:txBody>
      </p:sp>
      <p:sp>
        <p:nvSpPr>
          <p:cNvPr id="6" name="Text 4"/>
          <p:cNvSpPr/>
          <p:nvPr/>
        </p:nvSpPr>
        <p:spPr>
          <a:xfrm>
            <a:off x="502920" y="658368"/>
            <a:ext cx="5669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764"/>
                </a:solidFill>
              </a:rPr>
              <a:t>Use of funds and milestones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30352" y="1115568"/>
            <a:ext cx="5349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</a:rPr>
              <a:t>Investor capital should de-risk certification posture, build repeatable hardware, and create credible field proof.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85800" y="1691640"/>
            <a:ext cx="2423160" cy="1874520"/>
          </a:xfrm>
          <a:prstGeom prst="roundRect">
            <a:avLst>
              <a:gd name="adj" fmla="val 3902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874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764"/>
                </a:solidFill>
              </a:rPr>
              <a:t>0–90 days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304288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Finalize architecture, brand, vendor shortlist, SOPs, first case prototype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520440" y="1691640"/>
            <a:ext cx="2423160" cy="1874520"/>
          </a:xfrm>
          <a:prstGeom prst="roundRect">
            <a:avLst>
              <a:gd name="adj" fmla="val 3902"/>
            </a:avLst>
          </a:prstGeom>
          <a:solidFill>
            <a:srgbClr val="EAF2FF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03320" y="1874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764"/>
                </a:solidFill>
              </a:rPr>
              <a:t>3–6 months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03320" y="2304288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Build van demonstrator, RF testing, coverage modeling, insurance, demo videos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355080" y="1691640"/>
            <a:ext cx="2423160" cy="1874520"/>
          </a:xfrm>
          <a:prstGeom prst="roundRect">
            <a:avLst>
              <a:gd name="adj" fmla="val 3902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37960" y="1874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764"/>
                </a:solidFill>
              </a:rPr>
              <a:t>6–12 months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537960" y="2304288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Pilot deployments, authority engagement, data feed hardening, client LOIs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189720" y="1691640"/>
            <a:ext cx="2423160" cy="1874520"/>
          </a:xfrm>
          <a:prstGeom prst="roundRect">
            <a:avLst>
              <a:gd name="adj" fmla="val 3902"/>
            </a:avLst>
          </a:prstGeom>
          <a:solidFill>
            <a:srgbClr val="EAF2FF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72600" y="1874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764"/>
                </a:solidFill>
              </a:rPr>
              <a:t>12–18 months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372600" y="2304288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</a:rPr>
              <a:t>Fleet unit #2, formal QA program, channel partners, recurring dashboard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4251960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41832" y="44165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∆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280160" y="4389120"/>
            <a:ext cx="4389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Primary spend categories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280160" y="4681728"/>
            <a:ext cx="438912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Vehicle conversion, retractable mast, ADS-B receivers, timing/network gear, solar/lithium power, software dashboard, testing, legal/regulatory, insurance, and demonstration deployments.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309360" y="4251960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4F7FB"/>
          </a:solidFill>
          <a:ln w="12700">
            <a:solidFill>
              <a:srgbClr val="D9E2F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73952" y="441655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77FF"/>
                </a:solidFill>
              </a:rPr>
              <a:t>★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12280" y="4389120"/>
            <a:ext cx="4389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3764"/>
                </a:solidFill>
              </a:rPr>
              <a:t>Milestone that unlocks valuation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812280" y="4681728"/>
            <a:ext cx="438912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67085"/>
                </a:solidFill>
              </a:rPr>
              <a:t>A live pilot where ADSBMCC produces an operationally useful temporary coverage pocket, logs uptime and data integrity, and hands off a secure feed to a client command post.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02920" y="64465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7085"/>
                </a:solidFill>
              </a:rPr>
              <a:t>adsbmcc.com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201400" y="64190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adsbmcc.com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ADSBMCC — ADS-B Mobile Command Center</dc:title>
  <dc:subject>ADSBMCC investor pitch deck</dc:subject>
  <dc:creator>OpenAI</dc:creator>
  <cp:lastModifiedBy>OpenAI</cp:lastModifiedBy>
  <cp:revision>1</cp:revision>
  <dcterms:created xsi:type="dcterms:W3CDTF">2026-08-06T16:04:18Z</dcterms:created>
  <dcterms:modified xsi:type="dcterms:W3CDTF">2026-08-06T16:04:18Z</dcterms:modified>
</cp:coreProperties>
</file>